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F92"/>
    <a:srgbClr val="0031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099AA-A2F5-9837-647A-E0592511D9F8}"/>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292E431-0F6C-66CC-D518-22FCDB32A9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EE7532-0847-C2ED-3B36-CE9DA606AB53}"/>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5" name="Footer Placeholder 4">
            <a:extLst>
              <a:ext uri="{FF2B5EF4-FFF2-40B4-BE49-F238E27FC236}">
                <a16:creationId xmlns:a16="http://schemas.microsoft.com/office/drawing/2014/main" id="{D599D7B9-4D8A-FB95-8DD0-F2A3CE5A47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AFBF60-8139-DAC6-FB20-CA5FDBD14C72}"/>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3141811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3FAF-F976-45FB-11CE-AA37A2B284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95781B-9A12-4617-BB0F-822362750B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43E4DF-4755-BC00-6502-84EADAB5A37E}"/>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5" name="Footer Placeholder 4">
            <a:extLst>
              <a:ext uri="{FF2B5EF4-FFF2-40B4-BE49-F238E27FC236}">
                <a16:creationId xmlns:a16="http://schemas.microsoft.com/office/drawing/2014/main" id="{0C340612-741B-E87B-2B22-AF8C126B8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AD36C2-DB0A-5B30-7A14-4C6819C8AB13}"/>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309181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C79DB788-AE35-D2F1-9329-69B7B4A1CA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978E7149-8EB9-6C08-47BD-68B09687BB0A}"/>
              </a:ext>
            </a:extLst>
          </p:cNvPr>
          <p:cNvSpPr>
            <a:spLocks noGrp="1"/>
          </p:cNvSpPr>
          <p:nvPr>
            <p:ph type="title"/>
          </p:nvPr>
        </p:nvSpPr>
        <p:spPr/>
        <p:txBody>
          <a:bodyPr/>
          <a:lstStyle/>
          <a:p>
            <a:r>
              <a:rPr lang="en-US"/>
              <a:t>Click to edit Master title style</a:t>
            </a:r>
            <a:endParaRPr lang="en-GB"/>
          </a:p>
        </p:txBody>
      </p:sp>
      <p:sp>
        <p:nvSpPr>
          <p:cNvPr id="8" name="Date Placeholder 7">
            <a:extLst>
              <a:ext uri="{FF2B5EF4-FFF2-40B4-BE49-F238E27FC236}">
                <a16:creationId xmlns:a16="http://schemas.microsoft.com/office/drawing/2014/main" id="{90F36F98-4B69-091B-35A0-4033ED784251}"/>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9" name="Footer Placeholder 8">
            <a:extLst>
              <a:ext uri="{FF2B5EF4-FFF2-40B4-BE49-F238E27FC236}">
                <a16:creationId xmlns:a16="http://schemas.microsoft.com/office/drawing/2014/main" id="{456EEFFE-ED8E-297B-41D1-9EC2B9EF6E88}"/>
              </a:ext>
            </a:extLst>
          </p:cNvPr>
          <p:cNvSpPr>
            <a:spLocks noGrp="1"/>
          </p:cNvSpPr>
          <p:nvPr>
            <p:ph type="ftr" sz="quarter" idx="11"/>
          </p:nvPr>
        </p:nvSpPr>
        <p:spPr/>
        <p:txBody>
          <a:bodyPr/>
          <a:lstStyle/>
          <a:p>
            <a:endParaRPr lang="en-GB"/>
          </a:p>
        </p:txBody>
      </p:sp>
      <p:sp>
        <p:nvSpPr>
          <p:cNvPr id="10" name="Slide Number Placeholder 9">
            <a:extLst>
              <a:ext uri="{FF2B5EF4-FFF2-40B4-BE49-F238E27FC236}">
                <a16:creationId xmlns:a16="http://schemas.microsoft.com/office/drawing/2014/main" id="{0D0BC37B-F79D-1D96-F9B8-2E192697C6F8}"/>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142711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6E98-9104-EED6-E5E8-950DE9A546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267ECF-DC6D-B670-7F2E-9EEA1BF14C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6F663-1536-5081-6D9D-9A6280D28CD0}"/>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5" name="Footer Placeholder 4">
            <a:extLst>
              <a:ext uri="{FF2B5EF4-FFF2-40B4-BE49-F238E27FC236}">
                <a16:creationId xmlns:a16="http://schemas.microsoft.com/office/drawing/2014/main" id="{666D0FBA-E71F-51E0-D37F-6B6E9629CE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605422-DDEB-9A85-9E92-45A5C1B2240B}"/>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144668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0A0B1-6C32-D029-D039-AAEAE4F00F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5F539E-4AF9-1743-2488-44BE58E593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1337A8-1965-1F12-3D5B-7957CD23BA37}"/>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5" name="Footer Placeholder 4">
            <a:extLst>
              <a:ext uri="{FF2B5EF4-FFF2-40B4-BE49-F238E27FC236}">
                <a16:creationId xmlns:a16="http://schemas.microsoft.com/office/drawing/2014/main" id="{54AEDBD7-B768-9D04-0C2A-CF7D53396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946C4B-17AF-7557-5826-93446A2876BD}"/>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149716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097A-2386-D5DE-E5E4-CF26F42972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14D991-2A6B-2D51-D2FF-0094DFFC36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FF356C-F747-DA95-85AA-CE8D6176B8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CDF4B5-CFE4-EA71-F5CC-FBB9CB45DD77}"/>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6" name="Footer Placeholder 5">
            <a:extLst>
              <a:ext uri="{FF2B5EF4-FFF2-40B4-BE49-F238E27FC236}">
                <a16:creationId xmlns:a16="http://schemas.microsoft.com/office/drawing/2014/main" id="{00BDE89A-76B3-2635-D9D6-7C5DA84A04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C67F5F-BB10-AE01-1F8A-C4056F3BBFBD}"/>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28608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33261-ABC9-F081-C656-6ADD03A3C1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B04A5F-BB2B-859C-75B2-0848F6B1AB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313E0B-CE52-4CD6-9123-494D71D6BE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20F539-F1CB-5C7C-5EFE-C8E3B4C76C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AD736E-0C9C-60D8-3CC2-92B8831CE5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FBA691-B776-ACB1-C0AF-2BB94F92CC14}"/>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8" name="Footer Placeholder 7">
            <a:extLst>
              <a:ext uri="{FF2B5EF4-FFF2-40B4-BE49-F238E27FC236}">
                <a16:creationId xmlns:a16="http://schemas.microsoft.com/office/drawing/2014/main" id="{AF86B603-6CD4-2FD6-1D33-FEB91EA0ED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EAE6CF-3F59-A03A-2C37-D4E38953D974}"/>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290944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A40A-B974-376E-A681-8F77A29E7C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5A70B2-00B7-44E1-6128-27C2C67E94E3}"/>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4" name="Footer Placeholder 3">
            <a:extLst>
              <a:ext uri="{FF2B5EF4-FFF2-40B4-BE49-F238E27FC236}">
                <a16:creationId xmlns:a16="http://schemas.microsoft.com/office/drawing/2014/main" id="{0D62DD75-F00F-B1B1-AE90-02E2D8EDC0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06BDE7-39E3-CDB8-B6D1-F3588C684860}"/>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346025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59E317-17ED-4998-62E2-65C0E3241AFA}"/>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3" name="Footer Placeholder 2">
            <a:extLst>
              <a:ext uri="{FF2B5EF4-FFF2-40B4-BE49-F238E27FC236}">
                <a16:creationId xmlns:a16="http://schemas.microsoft.com/office/drawing/2014/main" id="{22A56534-1C56-61CF-17AD-A5A2EA27F9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476790-D70D-06AE-5695-3BE17DA2A3EC}"/>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322520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68423-8222-1EED-0384-5A6D4D066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3B41A9-6469-2486-EC12-2AC751315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DD8DEC-79ED-4BCD-C09B-3A94F865A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3D76F-CE26-2B71-E184-F475CB0EB05D}"/>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6" name="Footer Placeholder 5">
            <a:extLst>
              <a:ext uri="{FF2B5EF4-FFF2-40B4-BE49-F238E27FC236}">
                <a16:creationId xmlns:a16="http://schemas.microsoft.com/office/drawing/2014/main" id="{583976F8-E866-2B65-B5C4-541D505EA5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F3B6F-7C9C-1E2F-7C20-8CAFDDCD7BAF}"/>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404598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C9E6-ABCC-B50F-C2C4-81BBE64EB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C6E8A9C-5607-8868-6074-084D416004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EA7D23-4471-956A-F1F6-3D45E2D70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29EB43-9B7E-E053-B0F2-D2DC5766C8AE}"/>
              </a:ext>
            </a:extLst>
          </p:cNvPr>
          <p:cNvSpPr>
            <a:spLocks noGrp="1"/>
          </p:cNvSpPr>
          <p:nvPr>
            <p:ph type="dt" sz="half" idx="10"/>
          </p:nvPr>
        </p:nvSpPr>
        <p:spPr/>
        <p:txBody>
          <a:bodyPr/>
          <a:lstStyle/>
          <a:p>
            <a:fld id="{506E66C9-BFEB-4BB7-86E7-4EAFC9D78708}" type="datetimeFigureOut">
              <a:rPr lang="en-GB" smtClean="0"/>
              <a:t>13/11/2023</a:t>
            </a:fld>
            <a:endParaRPr lang="en-GB"/>
          </a:p>
        </p:txBody>
      </p:sp>
      <p:sp>
        <p:nvSpPr>
          <p:cNvPr id="6" name="Footer Placeholder 5">
            <a:extLst>
              <a:ext uri="{FF2B5EF4-FFF2-40B4-BE49-F238E27FC236}">
                <a16:creationId xmlns:a16="http://schemas.microsoft.com/office/drawing/2014/main" id="{97F00FE9-5074-D018-667C-B72BED48E3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6A75E3-C938-F490-9550-327BA62D2F7A}"/>
              </a:ext>
            </a:extLst>
          </p:cNvPr>
          <p:cNvSpPr>
            <a:spLocks noGrp="1"/>
          </p:cNvSpPr>
          <p:nvPr>
            <p:ph type="sldNum" sz="quarter" idx="12"/>
          </p:nvPr>
        </p:nvSpPr>
        <p:spPr/>
        <p:txBody>
          <a:bodyPr/>
          <a:lstStyle/>
          <a:p>
            <a:fld id="{EDD15A96-5067-4D4A-B336-AEE1B2A75346}" type="slidenum">
              <a:rPr lang="en-GB" smtClean="0"/>
              <a:t>‹#›</a:t>
            </a:fld>
            <a:endParaRPr lang="en-GB"/>
          </a:p>
        </p:txBody>
      </p:sp>
    </p:spTree>
    <p:extLst>
      <p:ext uri="{BB962C8B-B14F-4D97-AF65-F5344CB8AC3E}">
        <p14:creationId xmlns:p14="http://schemas.microsoft.com/office/powerpoint/2010/main" val="256614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9CC12-5200-EFBC-6EA9-A4B321B13A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DC44FA-51C0-9BE7-FDBB-AD8201BAA3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E706B9-496F-E0D4-6780-1FD1A4F24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E66C9-BFEB-4BB7-86E7-4EAFC9D78708}" type="datetimeFigureOut">
              <a:rPr lang="en-GB" smtClean="0"/>
              <a:t>13/11/2023</a:t>
            </a:fld>
            <a:endParaRPr lang="en-GB"/>
          </a:p>
        </p:txBody>
      </p:sp>
      <p:sp>
        <p:nvSpPr>
          <p:cNvPr id="5" name="Footer Placeholder 4">
            <a:extLst>
              <a:ext uri="{FF2B5EF4-FFF2-40B4-BE49-F238E27FC236}">
                <a16:creationId xmlns:a16="http://schemas.microsoft.com/office/drawing/2014/main" id="{E06DFB77-DA8E-845D-B88A-C1C15E6FC9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ACB44F-6044-0699-CEFB-9AEDC4CE1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15A96-5067-4D4A-B336-AEE1B2A75346}" type="slidenum">
              <a:rPr lang="en-GB" smtClean="0"/>
              <a:t>‹#›</a:t>
            </a:fld>
            <a:endParaRPr lang="en-GB"/>
          </a:p>
        </p:txBody>
      </p:sp>
    </p:spTree>
    <p:extLst>
      <p:ext uri="{BB962C8B-B14F-4D97-AF65-F5344CB8AC3E}">
        <p14:creationId xmlns:p14="http://schemas.microsoft.com/office/powerpoint/2010/main" val="2657679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Content Placeholder 5">
            <a:extLst>
              <a:ext uri="{FF2B5EF4-FFF2-40B4-BE49-F238E27FC236}">
                <a16:creationId xmlns:a16="http://schemas.microsoft.com/office/drawing/2014/main" id="{1C9A1FE2-48FD-D9F2-C521-E052CE149E25}"/>
              </a:ext>
            </a:extLst>
          </p:cNvPr>
          <p:cNvSpPr txBox="1">
            <a:spLocks/>
          </p:cNvSpPr>
          <p:nvPr/>
        </p:nvSpPr>
        <p:spPr>
          <a:xfrm>
            <a:off x="-1" y="8637"/>
            <a:ext cx="7026713" cy="6857999"/>
          </a:xfrm>
          <a:prstGeom prst="rect">
            <a:avLst/>
          </a:prstGeom>
          <a:gradFill>
            <a:gsLst>
              <a:gs pos="7000">
                <a:srgbClr val="FFCC00"/>
              </a:gs>
              <a:gs pos="45000">
                <a:srgbClr val="FFDE59"/>
              </a:gs>
              <a:gs pos="100000">
                <a:srgbClr val="FFF0B2"/>
              </a:gs>
            </a:gsLst>
            <a:lin ang="16200000" scaled="1"/>
          </a:gradFill>
        </p:spPr>
        <p:txBody>
          <a:bodyPr vert="horz" lIns="324000" tIns="1152000" rIns="324000" bIns="432000" rtlCol="0" anchor="t" anchorCtr="0">
            <a:noAutofit/>
          </a:bodyPr>
          <a:lstStyle>
            <a:lvl1pPr marL="0" indent="0" algn="l" defTabSz="685800" rtl="0" eaLnBrk="1" latinLnBrk="0" hangingPunct="1">
              <a:lnSpc>
                <a:spcPct val="110000"/>
              </a:lnSpc>
              <a:spcBef>
                <a:spcPts val="0"/>
              </a:spcBef>
              <a:spcAft>
                <a:spcPts val="500"/>
              </a:spcAft>
              <a:buFont typeface="Arial" panose="020B0604020202020204" pitchFamily="34" charset="0"/>
              <a:buNone/>
              <a:defRPr sz="1200" kern="1200">
                <a:solidFill>
                  <a:schemeClr val="tx1"/>
                </a:solidFill>
                <a:latin typeface="+mn-lt"/>
                <a:ea typeface="+mn-ea"/>
                <a:cs typeface="+mn-cs"/>
              </a:defRPr>
            </a:lvl1pPr>
            <a:lvl2pPr marL="180000" indent="-180000" algn="l" defTabSz="685800" rtl="0" eaLnBrk="1" latinLnBrk="0" hangingPunct="1">
              <a:lnSpc>
                <a:spcPct val="110000"/>
              </a:lnSpc>
              <a:spcBef>
                <a:spcPts val="0"/>
              </a:spcBef>
              <a:spcAft>
                <a:spcPts val="500"/>
              </a:spcAft>
              <a:buClr>
                <a:schemeClr val="accent4"/>
              </a:buClr>
              <a:buFont typeface="Arial" panose="020B0604020202020204" pitchFamily="34" charset="0"/>
              <a:buChar char="•"/>
              <a:defRPr sz="1200" kern="1200">
                <a:solidFill>
                  <a:schemeClr val="tx1"/>
                </a:solidFill>
                <a:latin typeface="+mn-lt"/>
                <a:ea typeface="+mn-ea"/>
                <a:cs typeface="+mn-cs"/>
              </a:defRPr>
            </a:lvl2pPr>
            <a:lvl3pPr marL="360000" indent="-180000" algn="l" defTabSz="685800" rtl="0" eaLnBrk="1" latinLnBrk="0" hangingPunct="1">
              <a:lnSpc>
                <a:spcPct val="110000"/>
              </a:lnSpc>
              <a:spcBef>
                <a:spcPts val="0"/>
              </a:spcBef>
              <a:spcAft>
                <a:spcPts val="500"/>
              </a:spcAft>
              <a:buClr>
                <a:schemeClr val="accent4"/>
              </a:buClr>
              <a:buFont typeface="Symbol" panose="05050102010706020507" pitchFamily="18" charset="2"/>
              <a:buChar char="-"/>
              <a:defRPr sz="1200" kern="1200">
                <a:solidFill>
                  <a:schemeClr val="tx1"/>
                </a:solidFill>
                <a:latin typeface="+mn-lt"/>
                <a:ea typeface="+mn-ea"/>
                <a:cs typeface="+mn-cs"/>
              </a:defRPr>
            </a:lvl3pPr>
            <a:lvl4pPr marL="540000" indent="-180000" algn="l" defTabSz="685800" rtl="0" eaLnBrk="1" latinLnBrk="0" hangingPunct="1">
              <a:lnSpc>
                <a:spcPct val="110000"/>
              </a:lnSpc>
              <a:spcBef>
                <a:spcPts val="0"/>
              </a:spcBef>
              <a:spcAft>
                <a:spcPts val="500"/>
              </a:spcAft>
              <a:buClr>
                <a:schemeClr val="accent4"/>
              </a:buClr>
              <a:buFont typeface="Symbol" panose="05050102010706020507" pitchFamily="18" charset="2"/>
              <a:buChar char="-"/>
              <a:defRPr sz="1200" kern="1200">
                <a:solidFill>
                  <a:schemeClr val="tx1"/>
                </a:solidFill>
                <a:latin typeface="+mn-lt"/>
                <a:ea typeface="+mn-ea"/>
                <a:cs typeface="+mn-cs"/>
              </a:defRPr>
            </a:lvl4pPr>
            <a:lvl5pPr marL="0" indent="0" algn="l" defTabSz="685800" rtl="0" eaLnBrk="1" latinLnBrk="0" hangingPunct="1">
              <a:lnSpc>
                <a:spcPct val="110000"/>
              </a:lnSpc>
              <a:spcBef>
                <a:spcPts val="0"/>
              </a:spcBef>
              <a:spcAft>
                <a:spcPts val="500"/>
              </a:spcAft>
              <a:buFont typeface="Arial" panose="020B0604020202020204" pitchFamily="34" charset="0"/>
              <a:buNone/>
              <a:defRPr sz="1500" kern="1200">
                <a:solidFill>
                  <a:schemeClr val="tx1"/>
                </a:solidFill>
                <a:latin typeface="+mn-lt"/>
                <a:ea typeface="+mn-ea"/>
                <a:cs typeface="+mn-cs"/>
              </a:defRPr>
            </a:lvl5pPr>
            <a:lvl6pPr marL="0" indent="0" algn="l" defTabSz="685800" rtl="0" eaLnBrk="1" latinLnBrk="0" hangingPunct="1">
              <a:lnSpc>
                <a:spcPct val="110000"/>
              </a:lnSpc>
              <a:spcBef>
                <a:spcPts val="0"/>
              </a:spcBef>
              <a:spcAft>
                <a:spcPts val="0"/>
              </a:spcAft>
              <a:buFont typeface="+mj-lt"/>
              <a:buNone/>
              <a:defRPr sz="1200" b="1" kern="1200">
                <a:solidFill>
                  <a:schemeClr val="tx1"/>
                </a:solidFill>
                <a:latin typeface="+mn-lt"/>
                <a:ea typeface="+mn-ea"/>
                <a:cs typeface="+mn-cs"/>
              </a:defRPr>
            </a:lvl6pPr>
            <a:lvl7pPr marL="180000" indent="-180000" algn="l" defTabSz="685800" rtl="0" eaLnBrk="1" latinLnBrk="0" hangingPunct="1">
              <a:lnSpc>
                <a:spcPct val="110000"/>
              </a:lnSpc>
              <a:spcBef>
                <a:spcPts val="0"/>
              </a:spcBef>
              <a:spcAft>
                <a:spcPts val="500"/>
              </a:spcAft>
              <a:buClr>
                <a:schemeClr val="accent4"/>
              </a:buClr>
              <a:buFont typeface="+mj-lt"/>
              <a:buAutoNum type="arabicPeriod"/>
              <a:defRPr sz="12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10000"/>
              </a:lnSpc>
              <a:spcBef>
                <a:spcPts val="0"/>
              </a:spcBef>
              <a:spcAft>
                <a:spcPts val="5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ysClr val="windowText" lastClr="000000"/>
              </a:solidFill>
              <a:effectLst/>
              <a:uLnTx/>
              <a:uFillTx/>
              <a:latin typeface="Delivery"/>
              <a:ea typeface="+mn-ea"/>
              <a:cs typeface="+mn-cs"/>
            </a:endParaRPr>
          </a:p>
        </p:txBody>
      </p:sp>
      <p:sp>
        <p:nvSpPr>
          <p:cNvPr id="11" name="TextBox 10">
            <a:extLst>
              <a:ext uri="{FF2B5EF4-FFF2-40B4-BE49-F238E27FC236}">
                <a16:creationId xmlns:a16="http://schemas.microsoft.com/office/drawing/2014/main" id="{3E0E8F4A-1FD6-741D-8715-C57D2EC94EFD}"/>
              </a:ext>
            </a:extLst>
          </p:cNvPr>
          <p:cNvSpPr txBox="1"/>
          <p:nvPr/>
        </p:nvSpPr>
        <p:spPr>
          <a:xfrm>
            <a:off x="379120" y="514032"/>
            <a:ext cx="5688060" cy="2400657"/>
          </a:xfrm>
          <a:prstGeom prst="rect">
            <a:avLst/>
          </a:prstGeom>
          <a:noFill/>
        </p:spPr>
        <p:txBody>
          <a:bodyPr wrap="square" rtlCol="0">
            <a:spAutoFit/>
          </a:bodyPr>
          <a:lstStyle/>
          <a:p>
            <a:r>
              <a:rPr lang="en-GB" sz="2400" b="1" dirty="0"/>
              <a:t>Why a detailed Goods Description?</a:t>
            </a:r>
          </a:p>
          <a:p>
            <a:endParaRPr lang="en-GB" dirty="0"/>
          </a:p>
          <a:p>
            <a:r>
              <a:rPr lang="en-GB" dirty="0"/>
              <a:t>A compliant goods description is essential for efficient and timely processing of your shipment. Shipments with vague goods descriptions, such as ‘samples’, ‘parts’, can and will be held by customs. Customs mandate accurate, precise and non-generic goods descriptions -  this on line item basis if shipment is destined or transiting EU. </a:t>
            </a:r>
          </a:p>
        </p:txBody>
      </p:sp>
      <p:sp>
        <p:nvSpPr>
          <p:cNvPr id="12" name="TextBox 11">
            <a:extLst>
              <a:ext uri="{FF2B5EF4-FFF2-40B4-BE49-F238E27FC236}">
                <a16:creationId xmlns:a16="http://schemas.microsoft.com/office/drawing/2014/main" id="{FE2D66B2-DC20-7A49-CA5C-E79C475C48AA}"/>
              </a:ext>
            </a:extLst>
          </p:cNvPr>
          <p:cNvSpPr txBox="1"/>
          <p:nvPr/>
        </p:nvSpPr>
        <p:spPr>
          <a:xfrm>
            <a:off x="376120" y="3299849"/>
            <a:ext cx="5474964" cy="3508653"/>
          </a:xfrm>
          <a:prstGeom prst="rect">
            <a:avLst/>
          </a:prstGeom>
          <a:noFill/>
        </p:spPr>
        <p:txBody>
          <a:bodyPr wrap="square" rtlCol="0">
            <a:spAutoFit/>
          </a:bodyPr>
          <a:lstStyle/>
          <a:p>
            <a:r>
              <a:rPr lang="en-GB" sz="2400" b="1" dirty="0"/>
              <a:t>Advice on how to create a compliant goods description?</a:t>
            </a:r>
          </a:p>
          <a:p>
            <a:endParaRPr lang="en-GB" dirty="0"/>
          </a:p>
          <a:p>
            <a:r>
              <a:rPr lang="en-GB" dirty="0"/>
              <a:t>Remember to ask yourself 3 questions when detailing the goods description:</a:t>
            </a:r>
          </a:p>
          <a:p>
            <a:pPr marL="800100" lvl="1" indent="-342900">
              <a:buFont typeface="+mj-lt"/>
              <a:buAutoNum type="arabicPeriod"/>
            </a:pPr>
            <a:r>
              <a:rPr lang="en-GB" b="1" dirty="0"/>
              <a:t>What are the goods?</a:t>
            </a:r>
          </a:p>
          <a:p>
            <a:pPr marL="800100" lvl="1" indent="-342900">
              <a:buFont typeface="+mj-lt"/>
              <a:buAutoNum type="arabicPeriod"/>
            </a:pPr>
            <a:r>
              <a:rPr lang="en-GB" b="1" dirty="0"/>
              <a:t>What are they made of? </a:t>
            </a:r>
            <a:r>
              <a:rPr lang="en-GB" sz="1600" dirty="0">
                <a:latin typeface="Calibri" panose="020F0502020204030204" pitchFamily="34" charset="0"/>
              </a:rPr>
              <a:t>Steel, Cotton, Plastic…</a:t>
            </a:r>
          </a:p>
          <a:p>
            <a:pPr marL="800100" lvl="1" indent="-342900">
              <a:buFont typeface="+mj-lt"/>
              <a:buAutoNum type="arabicPeriod"/>
            </a:pPr>
            <a:r>
              <a:rPr lang="en-GB" b="1" dirty="0"/>
              <a:t>What are they used for or who will use them?   </a:t>
            </a:r>
            <a:r>
              <a:rPr lang="en-GB" sz="1600" dirty="0"/>
              <a:t>Please note that i</a:t>
            </a:r>
            <a:r>
              <a:rPr lang="en-US" sz="1600" dirty="0">
                <a:effectLst/>
                <a:latin typeface="Calibri" panose="020F0502020204030204" pitchFamily="34" charset="0"/>
                <a:ea typeface="Calibri" panose="020F0502020204030204" pitchFamily="34" charset="0"/>
              </a:rPr>
              <a:t>n the case of clothing articles, the gender must be indicated or alternatively if it is for baby/child/unisex.</a:t>
            </a:r>
            <a:endParaRPr lang="en-BE" sz="1600" dirty="0">
              <a:effectLst/>
              <a:latin typeface="Calibri" panose="020F0502020204030204" pitchFamily="34" charset="0"/>
              <a:ea typeface="Calibri" panose="020F0502020204030204" pitchFamily="34" charset="0"/>
            </a:endParaRPr>
          </a:p>
          <a:p>
            <a:pPr marL="1257300" lvl="2" indent="-342900">
              <a:buFont typeface="Wingdings" panose="05000000000000000000" pitchFamily="2" charset="2"/>
              <a:buChar char="§"/>
            </a:pPr>
            <a:endParaRPr lang="en-GB" dirty="0"/>
          </a:p>
        </p:txBody>
      </p:sp>
      <p:sp>
        <p:nvSpPr>
          <p:cNvPr id="17" name="TextBox 16">
            <a:extLst>
              <a:ext uri="{FF2B5EF4-FFF2-40B4-BE49-F238E27FC236}">
                <a16:creationId xmlns:a16="http://schemas.microsoft.com/office/drawing/2014/main" id="{89916551-172D-50B9-DD53-644F5378A5E1}"/>
              </a:ext>
            </a:extLst>
          </p:cNvPr>
          <p:cNvSpPr txBox="1"/>
          <p:nvPr/>
        </p:nvSpPr>
        <p:spPr>
          <a:xfrm>
            <a:off x="7148896" y="325337"/>
            <a:ext cx="5155474" cy="461665"/>
          </a:xfrm>
          <a:prstGeom prst="rect">
            <a:avLst/>
          </a:prstGeom>
          <a:noFill/>
        </p:spPr>
        <p:txBody>
          <a:bodyPr wrap="square" rtlCol="0">
            <a:spAutoFit/>
          </a:bodyPr>
          <a:lstStyle/>
          <a:p>
            <a:r>
              <a:rPr lang="en-GB" sz="2400" b="1" dirty="0"/>
              <a:t>Examples:</a:t>
            </a:r>
          </a:p>
        </p:txBody>
      </p:sp>
      <p:sp>
        <p:nvSpPr>
          <p:cNvPr id="18" name="TextBox 17">
            <a:extLst>
              <a:ext uri="{FF2B5EF4-FFF2-40B4-BE49-F238E27FC236}">
                <a16:creationId xmlns:a16="http://schemas.microsoft.com/office/drawing/2014/main" id="{5F9DF26A-F1D7-9207-B463-54E42D6BEE0A}"/>
              </a:ext>
            </a:extLst>
          </p:cNvPr>
          <p:cNvSpPr txBox="1"/>
          <p:nvPr/>
        </p:nvSpPr>
        <p:spPr>
          <a:xfrm>
            <a:off x="7756663" y="1034760"/>
            <a:ext cx="3939941" cy="369332"/>
          </a:xfrm>
          <a:prstGeom prst="rect">
            <a:avLst/>
          </a:prstGeom>
          <a:noFill/>
        </p:spPr>
        <p:txBody>
          <a:bodyPr wrap="square" rtlCol="0">
            <a:spAutoFit/>
          </a:bodyPr>
          <a:lstStyle/>
          <a:p>
            <a:endParaRPr lang="en-GB" dirty="0"/>
          </a:p>
        </p:txBody>
      </p:sp>
      <p:grpSp>
        <p:nvGrpSpPr>
          <p:cNvPr id="46" name="Group 45">
            <a:extLst>
              <a:ext uri="{FF2B5EF4-FFF2-40B4-BE49-F238E27FC236}">
                <a16:creationId xmlns:a16="http://schemas.microsoft.com/office/drawing/2014/main" id="{1A7CA884-D76F-E009-2792-B27DEB3E8F0A}"/>
              </a:ext>
            </a:extLst>
          </p:cNvPr>
          <p:cNvGrpSpPr/>
          <p:nvPr/>
        </p:nvGrpSpPr>
        <p:grpSpPr>
          <a:xfrm>
            <a:off x="6329573" y="855263"/>
            <a:ext cx="1211596" cy="775647"/>
            <a:chOff x="6329573" y="855263"/>
            <a:chExt cx="1211596" cy="775647"/>
          </a:xfrm>
        </p:grpSpPr>
        <p:sp>
          <p:nvSpPr>
            <p:cNvPr id="2" name="Rectangle 1">
              <a:extLst>
                <a:ext uri="{FF2B5EF4-FFF2-40B4-BE49-F238E27FC236}">
                  <a16:creationId xmlns:a16="http://schemas.microsoft.com/office/drawing/2014/main" id="{C27E2AD2-C77E-70D3-FB1E-FA5404B7A2E0}"/>
                </a:ext>
              </a:extLst>
            </p:cNvPr>
            <p:cNvSpPr/>
            <p:nvPr/>
          </p:nvSpPr>
          <p:spPr>
            <a:xfrm>
              <a:off x="6329573" y="855263"/>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3" name="Picture 2">
              <a:extLst>
                <a:ext uri="{FF2B5EF4-FFF2-40B4-BE49-F238E27FC236}">
                  <a16:creationId xmlns:a16="http://schemas.microsoft.com/office/drawing/2014/main" id="{9AB0185A-231F-B819-5B1C-B8BAB19B5E3A}"/>
                </a:ext>
              </a:extLst>
            </p:cNvPr>
            <p:cNvPicPr>
              <a:picLocks noChangeAspect="1"/>
            </p:cNvPicPr>
            <p:nvPr/>
          </p:nvPicPr>
          <p:blipFill>
            <a:blip r:embed="rId2"/>
            <a:stretch>
              <a:fillRect/>
            </a:stretch>
          </p:blipFill>
          <p:spPr>
            <a:xfrm>
              <a:off x="6431960" y="916423"/>
              <a:ext cx="1030864" cy="674797"/>
            </a:xfrm>
            <a:prstGeom prst="rect">
              <a:avLst/>
            </a:prstGeom>
          </p:spPr>
        </p:pic>
      </p:grpSp>
      <p:sp>
        <p:nvSpPr>
          <p:cNvPr id="5" name="Speech Bubble: Rectangle 4">
            <a:extLst>
              <a:ext uri="{FF2B5EF4-FFF2-40B4-BE49-F238E27FC236}">
                <a16:creationId xmlns:a16="http://schemas.microsoft.com/office/drawing/2014/main" id="{217AC36B-038F-9ED8-A8CB-0BA76C22A5C8}"/>
              </a:ext>
            </a:extLst>
          </p:cNvPr>
          <p:cNvSpPr/>
          <p:nvPr/>
        </p:nvSpPr>
        <p:spPr>
          <a:xfrm>
            <a:off x="8168616" y="886265"/>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Nuts</a:t>
            </a:r>
            <a:r>
              <a:rPr lang="en-GB" sz="1700" dirty="0">
                <a:solidFill>
                  <a:schemeClr val="tx1"/>
                </a:solidFill>
              </a:rPr>
              <a:t>” is NOT compliant</a:t>
            </a:r>
          </a:p>
          <a:p>
            <a:r>
              <a:rPr lang="en-GB" sz="1700" dirty="0">
                <a:solidFill>
                  <a:schemeClr val="tx1"/>
                </a:solidFill>
              </a:rPr>
              <a:t>“</a:t>
            </a:r>
            <a:r>
              <a:rPr lang="en-GB" sz="1700" dirty="0">
                <a:solidFill>
                  <a:srgbClr val="00B050"/>
                </a:solidFill>
              </a:rPr>
              <a:t>Aluminium bicycle nuts</a:t>
            </a:r>
            <a:r>
              <a:rPr lang="en-GB" sz="1700" dirty="0">
                <a:solidFill>
                  <a:schemeClr val="tx1"/>
                </a:solidFill>
              </a:rPr>
              <a:t>’ is compliant</a:t>
            </a:r>
            <a:endParaRPr lang="en-150" sz="1700" dirty="0">
              <a:solidFill>
                <a:schemeClr val="tx1"/>
              </a:solidFill>
            </a:endParaRPr>
          </a:p>
        </p:txBody>
      </p:sp>
      <p:grpSp>
        <p:nvGrpSpPr>
          <p:cNvPr id="52" name="Group 51">
            <a:extLst>
              <a:ext uri="{FF2B5EF4-FFF2-40B4-BE49-F238E27FC236}">
                <a16:creationId xmlns:a16="http://schemas.microsoft.com/office/drawing/2014/main" id="{C44257B6-FCDD-966F-43E7-12C3D6EFE104}"/>
              </a:ext>
            </a:extLst>
          </p:cNvPr>
          <p:cNvGrpSpPr/>
          <p:nvPr/>
        </p:nvGrpSpPr>
        <p:grpSpPr>
          <a:xfrm>
            <a:off x="6329573" y="1883359"/>
            <a:ext cx="1211596" cy="775647"/>
            <a:chOff x="6341185" y="1883359"/>
            <a:chExt cx="1211596" cy="775647"/>
          </a:xfrm>
        </p:grpSpPr>
        <p:sp>
          <p:nvSpPr>
            <p:cNvPr id="6" name="Rectangle 5">
              <a:extLst>
                <a:ext uri="{FF2B5EF4-FFF2-40B4-BE49-F238E27FC236}">
                  <a16:creationId xmlns:a16="http://schemas.microsoft.com/office/drawing/2014/main" id="{A8F18852-5E00-52E3-F6C0-0A2DF2BA48D9}"/>
                </a:ext>
              </a:extLst>
            </p:cNvPr>
            <p:cNvSpPr/>
            <p:nvPr/>
          </p:nvSpPr>
          <p:spPr>
            <a:xfrm>
              <a:off x="6341185" y="1883359"/>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23" name="Picture 22">
              <a:extLst>
                <a:ext uri="{FF2B5EF4-FFF2-40B4-BE49-F238E27FC236}">
                  <a16:creationId xmlns:a16="http://schemas.microsoft.com/office/drawing/2014/main" id="{805796D9-EC6F-3BF1-CEEC-2E98677C78F4}"/>
                </a:ext>
              </a:extLst>
            </p:cNvPr>
            <p:cNvPicPr>
              <a:picLocks noChangeAspect="1"/>
            </p:cNvPicPr>
            <p:nvPr/>
          </p:nvPicPr>
          <p:blipFill>
            <a:blip r:embed="rId3"/>
            <a:stretch>
              <a:fillRect/>
            </a:stretch>
          </p:blipFill>
          <p:spPr>
            <a:xfrm>
              <a:off x="6462636" y="1910764"/>
              <a:ext cx="1056092" cy="726669"/>
            </a:xfrm>
            <a:prstGeom prst="rect">
              <a:avLst/>
            </a:prstGeom>
          </p:spPr>
        </p:pic>
      </p:grpSp>
      <p:grpSp>
        <p:nvGrpSpPr>
          <p:cNvPr id="51" name="Group 50">
            <a:extLst>
              <a:ext uri="{FF2B5EF4-FFF2-40B4-BE49-F238E27FC236}">
                <a16:creationId xmlns:a16="http://schemas.microsoft.com/office/drawing/2014/main" id="{3F7B46C9-4D06-3F29-04AF-29CAAA5B42C0}"/>
              </a:ext>
            </a:extLst>
          </p:cNvPr>
          <p:cNvGrpSpPr/>
          <p:nvPr/>
        </p:nvGrpSpPr>
        <p:grpSpPr>
          <a:xfrm>
            <a:off x="6329573" y="2920987"/>
            <a:ext cx="1211596" cy="775647"/>
            <a:chOff x="6340918" y="2920987"/>
            <a:chExt cx="1211596" cy="775647"/>
          </a:xfrm>
        </p:grpSpPr>
        <p:sp>
          <p:nvSpPr>
            <p:cNvPr id="10" name="Rectangle 9">
              <a:extLst>
                <a:ext uri="{FF2B5EF4-FFF2-40B4-BE49-F238E27FC236}">
                  <a16:creationId xmlns:a16="http://schemas.microsoft.com/office/drawing/2014/main" id="{893C2233-3538-189D-BE4F-F28AAA27DDCA}"/>
                </a:ext>
              </a:extLst>
            </p:cNvPr>
            <p:cNvSpPr/>
            <p:nvPr/>
          </p:nvSpPr>
          <p:spPr>
            <a:xfrm>
              <a:off x="6340918" y="2920987"/>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28" name="Picture 27">
              <a:extLst>
                <a:ext uri="{FF2B5EF4-FFF2-40B4-BE49-F238E27FC236}">
                  <a16:creationId xmlns:a16="http://schemas.microsoft.com/office/drawing/2014/main" id="{03DCE269-4CCE-17A2-A912-C66C13168E6A}"/>
                </a:ext>
              </a:extLst>
            </p:cNvPr>
            <p:cNvPicPr>
              <a:picLocks noChangeAspect="1"/>
            </p:cNvPicPr>
            <p:nvPr/>
          </p:nvPicPr>
          <p:blipFill>
            <a:blip r:embed="rId4"/>
            <a:stretch>
              <a:fillRect/>
            </a:stretch>
          </p:blipFill>
          <p:spPr>
            <a:xfrm>
              <a:off x="6479192" y="2949992"/>
              <a:ext cx="951139" cy="714889"/>
            </a:xfrm>
            <a:prstGeom prst="rect">
              <a:avLst/>
            </a:prstGeom>
          </p:spPr>
        </p:pic>
      </p:grpSp>
      <p:grpSp>
        <p:nvGrpSpPr>
          <p:cNvPr id="50" name="Group 49">
            <a:extLst>
              <a:ext uri="{FF2B5EF4-FFF2-40B4-BE49-F238E27FC236}">
                <a16:creationId xmlns:a16="http://schemas.microsoft.com/office/drawing/2014/main" id="{E5592D46-F1B4-CCDF-F0DB-1A3FAA754111}"/>
              </a:ext>
            </a:extLst>
          </p:cNvPr>
          <p:cNvGrpSpPr/>
          <p:nvPr/>
        </p:nvGrpSpPr>
        <p:grpSpPr>
          <a:xfrm>
            <a:off x="6329573" y="3938348"/>
            <a:ext cx="1211596" cy="775647"/>
            <a:chOff x="6340918" y="3938348"/>
            <a:chExt cx="1211596" cy="775647"/>
          </a:xfrm>
        </p:grpSpPr>
        <p:sp>
          <p:nvSpPr>
            <p:cNvPr id="16" name="Rectangle 15">
              <a:extLst>
                <a:ext uri="{FF2B5EF4-FFF2-40B4-BE49-F238E27FC236}">
                  <a16:creationId xmlns:a16="http://schemas.microsoft.com/office/drawing/2014/main" id="{04166F3E-A83F-9751-B6BD-A4A12DD1B15E}"/>
                </a:ext>
              </a:extLst>
            </p:cNvPr>
            <p:cNvSpPr/>
            <p:nvPr/>
          </p:nvSpPr>
          <p:spPr>
            <a:xfrm>
              <a:off x="6340918" y="3938348"/>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32" name="Picture 31">
              <a:extLst>
                <a:ext uri="{FF2B5EF4-FFF2-40B4-BE49-F238E27FC236}">
                  <a16:creationId xmlns:a16="http://schemas.microsoft.com/office/drawing/2014/main" id="{A44E9140-A719-02C9-C13F-751CBBF1A262}"/>
                </a:ext>
              </a:extLst>
            </p:cNvPr>
            <p:cNvPicPr>
              <a:picLocks noChangeAspect="1"/>
            </p:cNvPicPr>
            <p:nvPr/>
          </p:nvPicPr>
          <p:blipFill>
            <a:blip r:embed="rId5"/>
            <a:stretch>
              <a:fillRect/>
            </a:stretch>
          </p:blipFill>
          <p:spPr>
            <a:xfrm>
              <a:off x="6450751" y="3977808"/>
              <a:ext cx="991929" cy="696725"/>
            </a:xfrm>
            <a:prstGeom prst="rect">
              <a:avLst/>
            </a:prstGeom>
          </p:spPr>
        </p:pic>
      </p:grpSp>
      <p:grpSp>
        <p:nvGrpSpPr>
          <p:cNvPr id="49" name="Group 48">
            <a:extLst>
              <a:ext uri="{FF2B5EF4-FFF2-40B4-BE49-F238E27FC236}">
                <a16:creationId xmlns:a16="http://schemas.microsoft.com/office/drawing/2014/main" id="{03F0A026-D52A-7CFF-D539-F2F7B859395F}"/>
              </a:ext>
            </a:extLst>
          </p:cNvPr>
          <p:cNvGrpSpPr/>
          <p:nvPr/>
        </p:nvGrpSpPr>
        <p:grpSpPr>
          <a:xfrm>
            <a:off x="6329573" y="4955709"/>
            <a:ext cx="1211596" cy="775647"/>
            <a:chOff x="6393142" y="4955709"/>
            <a:chExt cx="1211596" cy="775647"/>
          </a:xfrm>
        </p:grpSpPr>
        <p:sp>
          <p:nvSpPr>
            <p:cNvPr id="22" name="Rectangle 21">
              <a:extLst>
                <a:ext uri="{FF2B5EF4-FFF2-40B4-BE49-F238E27FC236}">
                  <a16:creationId xmlns:a16="http://schemas.microsoft.com/office/drawing/2014/main" id="{8317C1C1-8BF6-2805-2136-448DEDFAE701}"/>
                </a:ext>
              </a:extLst>
            </p:cNvPr>
            <p:cNvSpPr/>
            <p:nvPr/>
          </p:nvSpPr>
          <p:spPr>
            <a:xfrm>
              <a:off x="6393142" y="4955709"/>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34" name="Picture 33">
              <a:extLst>
                <a:ext uri="{FF2B5EF4-FFF2-40B4-BE49-F238E27FC236}">
                  <a16:creationId xmlns:a16="http://schemas.microsoft.com/office/drawing/2014/main" id="{962B82D0-22AC-3A8D-07A2-BC4C29B45AC7}"/>
                </a:ext>
              </a:extLst>
            </p:cNvPr>
            <p:cNvPicPr>
              <a:picLocks noChangeAspect="1"/>
            </p:cNvPicPr>
            <p:nvPr/>
          </p:nvPicPr>
          <p:blipFill>
            <a:blip r:embed="rId6"/>
            <a:stretch>
              <a:fillRect/>
            </a:stretch>
          </p:blipFill>
          <p:spPr>
            <a:xfrm>
              <a:off x="6590707" y="4983698"/>
              <a:ext cx="833926" cy="719669"/>
            </a:xfrm>
            <a:prstGeom prst="rect">
              <a:avLst/>
            </a:prstGeom>
          </p:spPr>
        </p:pic>
      </p:grpSp>
      <p:grpSp>
        <p:nvGrpSpPr>
          <p:cNvPr id="48" name="Group 47">
            <a:extLst>
              <a:ext uri="{FF2B5EF4-FFF2-40B4-BE49-F238E27FC236}">
                <a16:creationId xmlns:a16="http://schemas.microsoft.com/office/drawing/2014/main" id="{673BCCCC-91D7-F2D9-A924-D20647C83CF5}"/>
              </a:ext>
            </a:extLst>
          </p:cNvPr>
          <p:cNvGrpSpPr/>
          <p:nvPr/>
        </p:nvGrpSpPr>
        <p:grpSpPr>
          <a:xfrm>
            <a:off x="6329573" y="5931230"/>
            <a:ext cx="1211596" cy="775647"/>
            <a:chOff x="6401872" y="5931230"/>
            <a:chExt cx="1211596" cy="775647"/>
          </a:xfrm>
        </p:grpSpPr>
        <p:sp>
          <p:nvSpPr>
            <p:cNvPr id="25" name="Rectangle 24">
              <a:extLst>
                <a:ext uri="{FF2B5EF4-FFF2-40B4-BE49-F238E27FC236}">
                  <a16:creationId xmlns:a16="http://schemas.microsoft.com/office/drawing/2014/main" id="{80863BF7-70E8-614B-E3B2-3A6C2E5A9E73}"/>
                </a:ext>
              </a:extLst>
            </p:cNvPr>
            <p:cNvSpPr/>
            <p:nvPr/>
          </p:nvSpPr>
          <p:spPr>
            <a:xfrm>
              <a:off x="6401872" y="5931230"/>
              <a:ext cx="1211596" cy="775647"/>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150"/>
            </a:p>
          </p:txBody>
        </p:sp>
        <p:pic>
          <p:nvPicPr>
            <p:cNvPr id="37" name="Picture 36">
              <a:extLst>
                <a:ext uri="{FF2B5EF4-FFF2-40B4-BE49-F238E27FC236}">
                  <a16:creationId xmlns:a16="http://schemas.microsoft.com/office/drawing/2014/main" id="{D3A98091-535A-8A05-9F06-2FF2B0C974E1}"/>
                </a:ext>
              </a:extLst>
            </p:cNvPr>
            <p:cNvPicPr>
              <a:picLocks noChangeAspect="1"/>
            </p:cNvPicPr>
            <p:nvPr/>
          </p:nvPicPr>
          <p:blipFill>
            <a:blip r:embed="rId7"/>
            <a:stretch>
              <a:fillRect/>
            </a:stretch>
          </p:blipFill>
          <p:spPr>
            <a:xfrm>
              <a:off x="6484662" y="5986189"/>
              <a:ext cx="1064535" cy="663788"/>
            </a:xfrm>
            <a:prstGeom prst="rect">
              <a:avLst/>
            </a:prstGeom>
          </p:spPr>
        </p:pic>
      </p:grpSp>
      <p:sp>
        <p:nvSpPr>
          <p:cNvPr id="36" name="Speech Bubble: Rectangle 35">
            <a:extLst>
              <a:ext uri="{FF2B5EF4-FFF2-40B4-BE49-F238E27FC236}">
                <a16:creationId xmlns:a16="http://schemas.microsoft.com/office/drawing/2014/main" id="{F195AEF3-860B-C0E8-94AA-93CF16ACCAA5}"/>
              </a:ext>
            </a:extLst>
          </p:cNvPr>
          <p:cNvSpPr/>
          <p:nvPr/>
        </p:nvSpPr>
        <p:spPr>
          <a:xfrm>
            <a:off x="8168616" y="1883359"/>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Spare parts or equipment</a:t>
            </a:r>
            <a:r>
              <a:rPr lang="en-GB" sz="1700" dirty="0">
                <a:solidFill>
                  <a:schemeClr val="tx1"/>
                </a:solidFill>
              </a:rPr>
              <a:t>” is NOT compliant</a:t>
            </a:r>
          </a:p>
          <a:p>
            <a:r>
              <a:rPr lang="en-GB" sz="1700" dirty="0">
                <a:solidFill>
                  <a:schemeClr val="tx1"/>
                </a:solidFill>
              </a:rPr>
              <a:t>“</a:t>
            </a:r>
            <a:r>
              <a:rPr lang="en-GB" sz="1700" dirty="0">
                <a:solidFill>
                  <a:srgbClr val="00B050"/>
                </a:solidFill>
              </a:rPr>
              <a:t>Car oil filters” </a:t>
            </a:r>
            <a:r>
              <a:rPr lang="en-GB" sz="1700" dirty="0">
                <a:solidFill>
                  <a:schemeClr val="tx1"/>
                </a:solidFill>
              </a:rPr>
              <a:t>is compliant</a:t>
            </a:r>
            <a:endParaRPr lang="en-150" sz="1700" dirty="0">
              <a:solidFill>
                <a:schemeClr val="tx1"/>
              </a:solidFill>
            </a:endParaRPr>
          </a:p>
        </p:txBody>
      </p:sp>
      <p:sp>
        <p:nvSpPr>
          <p:cNvPr id="39" name="Speech Bubble: Rectangle 38">
            <a:extLst>
              <a:ext uri="{FF2B5EF4-FFF2-40B4-BE49-F238E27FC236}">
                <a16:creationId xmlns:a16="http://schemas.microsoft.com/office/drawing/2014/main" id="{FDB20BF7-E60C-4CB5-B6D5-70FC954FB552}"/>
              </a:ext>
            </a:extLst>
          </p:cNvPr>
          <p:cNvSpPr/>
          <p:nvPr/>
        </p:nvSpPr>
        <p:spPr>
          <a:xfrm>
            <a:off x="8168616" y="2914689"/>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Garments, Textiles</a:t>
            </a:r>
            <a:r>
              <a:rPr lang="en-GB" sz="1700" dirty="0">
                <a:solidFill>
                  <a:schemeClr val="tx1"/>
                </a:solidFill>
              </a:rPr>
              <a:t>” is NOT compliant</a:t>
            </a:r>
          </a:p>
          <a:p>
            <a:r>
              <a:rPr lang="en-GB" sz="1700" dirty="0">
                <a:solidFill>
                  <a:schemeClr val="tx1"/>
                </a:solidFill>
              </a:rPr>
              <a:t>“</a:t>
            </a:r>
            <a:r>
              <a:rPr lang="en-GB" sz="1700" dirty="0">
                <a:solidFill>
                  <a:srgbClr val="00B050"/>
                </a:solidFill>
              </a:rPr>
              <a:t>100% Cotton men’s trousers”</a:t>
            </a:r>
            <a:r>
              <a:rPr lang="en-GB" sz="1700" dirty="0">
                <a:solidFill>
                  <a:schemeClr val="tx1"/>
                </a:solidFill>
              </a:rPr>
              <a:t> is compliant</a:t>
            </a:r>
            <a:endParaRPr lang="en-150" sz="1700" dirty="0">
              <a:solidFill>
                <a:schemeClr val="tx1"/>
              </a:solidFill>
            </a:endParaRPr>
          </a:p>
        </p:txBody>
      </p:sp>
      <p:sp>
        <p:nvSpPr>
          <p:cNvPr id="40" name="Speech Bubble: Rectangle 39">
            <a:extLst>
              <a:ext uri="{FF2B5EF4-FFF2-40B4-BE49-F238E27FC236}">
                <a16:creationId xmlns:a16="http://schemas.microsoft.com/office/drawing/2014/main" id="{2A9CBE17-EF30-8796-2314-6AA8D07CE235}"/>
              </a:ext>
            </a:extLst>
          </p:cNvPr>
          <p:cNvSpPr/>
          <p:nvPr/>
        </p:nvSpPr>
        <p:spPr>
          <a:xfrm>
            <a:off x="8168616" y="3934916"/>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Blankets</a:t>
            </a:r>
            <a:r>
              <a:rPr lang="en-GB" sz="1700" dirty="0">
                <a:solidFill>
                  <a:schemeClr val="tx1"/>
                </a:solidFill>
              </a:rPr>
              <a:t>” is NOT compliant</a:t>
            </a:r>
          </a:p>
          <a:p>
            <a:r>
              <a:rPr lang="en-GB" sz="1700" dirty="0">
                <a:solidFill>
                  <a:schemeClr val="tx1"/>
                </a:solidFill>
              </a:rPr>
              <a:t>“</a:t>
            </a:r>
            <a:r>
              <a:rPr lang="en-GB" sz="1700" dirty="0">
                <a:solidFill>
                  <a:srgbClr val="00B050"/>
                </a:solidFill>
              </a:rPr>
              <a:t>Fire extinguishing blankets</a:t>
            </a:r>
            <a:r>
              <a:rPr lang="en-GB" sz="1700" dirty="0">
                <a:solidFill>
                  <a:schemeClr val="tx1"/>
                </a:solidFill>
              </a:rPr>
              <a:t>” is compliant</a:t>
            </a:r>
            <a:endParaRPr lang="en-150" sz="1700" dirty="0">
              <a:solidFill>
                <a:schemeClr val="tx1"/>
              </a:solidFill>
            </a:endParaRPr>
          </a:p>
        </p:txBody>
      </p:sp>
      <p:sp>
        <p:nvSpPr>
          <p:cNvPr id="41" name="Speech Bubble: Rectangle 40">
            <a:extLst>
              <a:ext uri="{FF2B5EF4-FFF2-40B4-BE49-F238E27FC236}">
                <a16:creationId xmlns:a16="http://schemas.microsoft.com/office/drawing/2014/main" id="{C1CDAB61-A046-6A0A-7F99-C1E3573AFBAA}"/>
              </a:ext>
            </a:extLst>
          </p:cNvPr>
          <p:cNvSpPr/>
          <p:nvPr/>
        </p:nvSpPr>
        <p:spPr>
          <a:xfrm>
            <a:off x="8168616" y="4961627"/>
            <a:ext cx="3731870" cy="775647"/>
          </a:xfrm>
          <a:prstGeom prst="wedgeRectCallout">
            <a:avLst>
              <a:gd name="adj1" fmla="val -65686"/>
              <a:gd name="adj2" fmla="val -3231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Engine</a:t>
            </a:r>
            <a:r>
              <a:rPr lang="en-GB" sz="1700" dirty="0">
                <a:solidFill>
                  <a:schemeClr val="tx1"/>
                </a:solidFill>
              </a:rPr>
              <a:t>” is NOT compliant</a:t>
            </a:r>
          </a:p>
          <a:p>
            <a:r>
              <a:rPr lang="en-GB" sz="1700" dirty="0">
                <a:solidFill>
                  <a:schemeClr val="tx1"/>
                </a:solidFill>
              </a:rPr>
              <a:t>“</a:t>
            </a:r>
            <a:r>
              <a:rPr lang="en-GB" sz="1700" dirty="0">
                <a:solidFill>
                  <a:srgbClr val="00B050"/>
                </a:solidFill>
              </a:rPr>
              <a:t>Washing machine engine</a:t>
            </a:r>
            <a:r>
              <a:rPr lang="en-GB" sz="1700" dirty="0">
                <a:solidFill>
                  <a:schemeClr val="tx1"/>
                </a:solidFill>
              </a:rPr>
              <a:t>’ is compliant</a:t>
            </a:r>
            <a:endParaRPr lang="en-150" sz="1700" dirty="0">
              <a:solidFill>
                <a:schemeClr val="tx1"/>
              </a:solidFill>
            </a:endParaRPr>
          </a:p>
        </p:txBody>
      </p:sp>
      <p:sp>
        <p:nvSpPr>
          <p:cNvPr id="42" name="Speech Bubble: Rectangle 41">
            <a:extLst>
              <a:ext uri="{FF2B5EF4-FFF2-40B4-BE49-F238E27FC236}">
                <a16:creationId xmlns:a16="http://schemas.microsoft.com/office/drawing/2014/main" id="{8CE319D4-955B-BDA9-5233-88A6A89A2A3B}"/>
              </a:ext>
            </a:extLst>
          </p:cNvPr>
          <p:cNvSpPr/>
          <p:nvPr/>
        </p:nvSpPr>
        <p:spPr>
          <a:xfrm>
            <a:off x="8168616" y="5931230"/>
            <a:ext cx="3731870" cy="775647"/>
          </a:xfrm>
          <a:prstGeom prst="wedgeRectCallout">
            <a:avLst>
              <a:gd name="adj1" fmla="val -65686"/>
              <a:gd name="adj2" fmla="val -3231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Foodstuff, Fruits</a:t>
            </a:r>
            <a:r>
              <a:rPr lang="en-GB" sz="1700" dirty="0">
                <a:solidFill>
                  <a:schemeClr val="tx1"/>
                </a:solidFill>
              </a:rPr>
              <a:t>” is NOT compliant</a:t>
            </a:r>
          </a:p>
          <a:p>
            <a:r>
              <a:rPr lang="en-GB" sz="1700" dirty="0">
                <a:solidFill>
                  <a:schemeClr val="tx1"/>
                </a:solidFill>
              </a:rPr>
              <a:t>“</a:t>
            </a:r>
            <a:r>
              <a:rPr lang="en-GB" sz="1700" dirty="0">
                <a:solidFill>
                  <a:srgbClr val="00B050"/>
                </a:solidFill>
              </a:rPr>
              <a:t>Lemons</a:t>
            </a:r>
            <a:r>
              <a:rPr lang="en-GB" sz="1700" dirty="0">
                <a:solidFill>
                  <a:schemeClr val="tx1"/>
                </a:solidFill>
              </a:rPr>
              <a:t>’ is compliant</a:t>
            </a:r>
            <a:endParaRPr lang="en-150" sz="1700" dirty="0">
              <a:solidFill>
                <a:schemeClr val="tx1"/>
              </a:solidFill>
            </a:endParaRPr>
          </a:p>
        </p:txBody>
      </p:sp>
      <p:sp>
        <p:nvSpPr>
          <p:cNvPr id="53" name="Speech Bubble: Rectangle 52">
            <a:extLst>
              <a:ext uri="{FF2B5EF4-FFF2-40B4-BE49-F238E27FC236}">
                <a16:creationId xmlns:a16="http://schemas.microsoft.com/office/drawing/2014/main" id="{6DB44624-9DAA-747E-0191-BA8646031AF8}"/>
              </a:ext>
            </a:extLst>
          </p:cNvPr>
          <p:cNvSpPr/>
          <p:nvPr/>
        </p:nvSpPr>
        <p:spPr>
          <a:xfrm>
            <a:off x="8168616" y="4983698"/>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Engine</a:t>
            </a:r>
            <a:r>
              <a:rPr lang="en-GB" sz="1700" dirty="0">
                <a:solidFill>
                  <a:schemeClr val="tx1"/>
                </a:solidFill>
              </a:rPr>
              <a:t>” is NOT compliant</a:t>
            </a:r>
          </a:p>
          <a:p>
            <a:r>
              <a:rPr lang="en-GB" sz="1700" dirty="0">
                <a:solidFill>
                  <a:schemeClr val="tx1"/>
                </a:solidFill>
              </a:rPr>
              <a:t>“</a:t>
            </a:r>
            <a:r>
              <a:rPr lang="en-GB" sz="1700" dirty="0">
                <a:solidFill>
                  <a:srgbClr val="00B050"/>
                </a:solidFill>
              </a:rPr>
              <a:t>Washing machine engine</a:t>
            </a:r>
            <a:r>
              <a:rPr lang="en-GB" sz="1700" dirty="0">
                <a:solidFill>
                  <a:schemeClr val="tx1"/>
                </a:solidFill>
              </a:rPr>
              <a:t>” is compliant</a:t>
            </a:r>
            <a:endParaRPr lang="en-150" sz="1700" dirty="0">
              <a:solidFill>
                <a:schemeClr val="tx1"/>
              </a:solidFill>
            </a:endParaRPr>
          </a:p>
        </p:txBody>
      </p:sp>
      <p:sp>
        <p:nvSpPr>
          <p:cNvPr id="54" name="Speech Bubble: Rectangle 53">
            <a:extLst>
              <a:ext uri="{FF2B5EF4-FFF2-40B4-BE49-F238E27FC236}">
                <a16:creationId xmlns:a16="http://schemas.microsoft.com/office/drawing/2014/main" id="{32D926C6-9FDD-D250-FA98-3AE68110D60E}"/>
              </a:ext>
            </a:extLst>
          </p:cNvPr>
          <p:cNvSpPr/>
          <p:nvPr/>
        </p:nvSpPr>
        <p:spPr>
          <a:xfrm>
            <a:off x="8168616" y="5953301"/>
            <a:ext cx="3731870" cy="775647"/>
          </a:xfrm>
          <a:prstGeom prst="wedgeRectCallout">
            <a:avLst>
              <a:gd name="adj1" fmla="val -65686"/>
              <a:gd name="adj2" fmla="val -32319"/>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00" dirty="0">
                <a:solidFill>
                  <a:schemeClr val="tx1"/>
                </a:solidFill>
              </a:rPr>
              <a:t>“</a:t>
            </a:r>
            <a:r>
              <a:rPr lang="en-GB" sz="1700" dirty="0">
                <a:solidFill>
                  <a:srgbClr val="FF0000"/>
                </a:solidFill>
              </a:rPr>
              <a:t>Foodstuff or Fruits</a:t>
            </a:r>
            <a:r>
              <a:rPr lang="en-GB" sz="1700" dirty="0">
                <a:solidFill>
                  <a:schemeClr val="tx1"/>
                </a:solidFill>
              </a:rPr>
              <a:t>” is NOT compliant</a:t>
            </a:r>
          </a:p>
          <a:p>
            <a:r>
              <a:rPr lang="en-GB" sz="1700" dirty="0">
                <a:solidFill>
                  <a:schemeClr val="tx1"/>
                </a:solidFill>
              </a:rPr>
              <a:t>“</a:t>
            </a:r>
            <a:r>
              <a:rPr lang="en-GB" sz="1700" dirty="0">
                <a:solidFill>
                  <a:srgbClr val="00B050"/>
                </a:solidFill>
              </a:rPr>
              <a:t>Lemons</a:t>
            </a:r>
            <a:r>
              <a:rPr lang="en-GB" sz="1700" dirty="0">
                <a:solidFill>
                  <a:schemeClr val="tx1"/>
                </a:solidFill>
              </a:rPr>
              <a:t>” is compliant</a:t>
            </a:r>
            <a:endParaRPr lang="en-150" sz="1700" dirty="0">
              <a:solidFill>
                <a:schemeClr val="tx1"/>
              </a:solidFill>
            </a:endParaRPr>
          </a:p>
        </p:txBody>
      </p:sp>
      <p:sp>
        <p:nvSpPr>
          <p:cNvPr id="4" name="TextBox 3">
            <a:extLst>
              <a:ext uri="{FF2B5EF4-FFF2-40B4-BE49-F238E27FC236}">
                <a16:creationId xmlns:a16="http://schemas.microsoft.com/office/drawing/2014/main" id="{77961C40-99C3-41AC-E4E7-F5D334E73890}"/>
              </a:ext>
            </a:extLst>
          </p:cNvPr>
          <p:cNvSpPr txBox="1"/>
          <p:nvPr/>
        </p:nvSpPr>
        <p:spPr>
          <a:xfrm>
            <a:off x="79675" y="100534"/>
            <a:ext cx="6829544" cy="369332"/>
          </a:xfrm>
          <a:prstGeom prst="rect">
            <a:avLst/>
          </a:prstGeom>
          <a:noFill/>
        </p:spPr>
        <p:txBody>
          <a:bodyPr wrap="square" rtlCol="0">
            <a:spAutoFit/>
          </a:bodyPr>
          <a:lstStyle/>
          <a:p>
            <a:r>
              <a:rPr lang="en-GB" b="1" dirty="0">
                <a:solidFill>
                  <a:srgbClr val="C00000"/>
                </a:solidFill>
              </a:rPr>
              <a:t>ACS Goods Description Quick Reference Guide</a:t>
            </a:r>
            <a:endParaRPr lang="en-GB" sz="1400" dirty="0">
              <a:solidFill>
                <a:srgbClr val="C00000"/>
              </a:solidFill>
            </a:endParaRPr>
          </a:p>
        </p:txBody>
      </p:sp>
      <p:pic>
        <p:nvPicPr>
          <p:cNvPr id="7" name="Picture 6">
            <a:extLst>
              <a:ext uri="{FF2B5EF4-FFF2-40B4-BE49-F238E27FC236}">
                <a16:creationId xmlns:a16="http://schemas.microsoft.com/office/drawing/2014/main" id="{9727D423-3375-6170-E563-665347EA30CD}"/>
              </a:ext>
            </a:extLst>
          </p:cNvPr>
          <p:cNvPicPr>
            <a:picLocks noChangeAspect="1"/>
          </p:cNvPicPr>
          <p:nvPr/>
        </p:nvPicPr>
        <p:blipFill>
          <a:blip r:embed="rId8"/>
          <a:stretch>
            <a:fillRect/>
          </a:stretch>
        </p:blipFill>
        <p:spPr>
          <a:xfrm>
            <a:off x="10107937" y="100665"/>
            <a:ext cx="1923746" cy="413367"/>
          </a:xfrm>
          <a:prstGeom prst="rect">
            <a:avLst/>
          </a:prstGeom>
        </p:spPr>
      </p:pic>
    </p:spTree>
    <p:extLst>
      <p:ext uri="{BB962C8B-B14F-4D97-AF65-F5344CB8AC3E}">
        <p14:creationId xmlns:p14="http://schemas.microsoft.com/office/powerpoint/2010/main" val="216513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Delivery</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BOUSSEMAERE (DHL BE)</dc:creator>
  <cp:lastModifiedBy>Marilyn BOUSSEMAERE (DHL BE)</cp:lastModifiedBy>
  <cp:revision>7</cp:revision>
  <dcterms:created xsi:type="dcterms:W3CDTF">2023-11-09T06:25:45Z</dcterms:created>
  <dcterms:modified xsi:type="dcterms:W3CDTF">2023-11-13T10:12:16Z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36915f3-2f02-4945-8997-f2963298db46_Enabled">
    <vt:lpwstr>true</vt:lpwstr>
  </property>
  <property fmtid="{D5CDD505-2E9C-101B-9397-08002B2CF9AE}" pid="3" name="MSIP_Label_736915f3-2f02-4945-8997-f2963298db46_SetDate">
    <vt:lpwstr>2023-11-09T07:37:51Z</vt:lpwstr>
  </property>
  <property fmtid="{D5CDD505-2E9C-101B-9397-08002B2CF9AE}" pid="4" name="MSIP_Label_736915f3-2f02-4945-8997-f2963298db46_Method">
    <vt:lpwstr>Standard</vt:lpwstr>
  </property>
  <property fmtid="{D5CDD505-2E9C-101B-9397-08002B2CF9AE}" pid="5" name="MSIP_Label_736915f3-2f02-4945-8997-f2963298db46_Name">
    <vt:lpwstr>Internal</vt:lpwstr>
  </property>
  <property fmtid="{D5CDD505-2E9C-101B-9397-08002B2CF9AE}" pid="6" name="MSIP_Label_736915f3-2f02-4945-8997-f2963298db46_SiteId">
    <vt:lpwstr>cd99fef8-1cd3-4a2a-9bdf-15531181d65e</vt:lpwstr>
  </property>
  <property fmtid="{D5CDD505-2E9C-101B-9397-08002B2CF9AE}" pid="7" name="MSIP_Label_736915f3-2f02-4945-8997-f2963298db46_ActionId">
    <vt:lpwstr>c267a3d3-e7b0-42b5-a67a-75ac3dc127a6</vt:lpwstr>
  </property>
  <property fmtid="{D5CDD505-2E9C-101B-9397-08002B2CF9AE}" pid="8" name="MSIP_Label_736915f3-2f02-4945-8997-f2963298db46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FOR INTERNAL USE</vt:lpwstr>
  </property>
</Properties>
</file>